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Gotham Heavy" charset="1" panose="02000900000000000000"/>
      <p:regular r:id="rId16"/>
    </p:embeddedFont>
    <p:embeddedFont>
      <p:font typeface="윤고딕" charset="1" panose="020B0503000000000000"/>
      <p:regular r:id="rId17"/>
    </p:embeddedFont>
    <p:embeddedFont>
      <p:font typeface="윤고딕 Medium" charset="1" panose="020B0603000000000000"/>
      <p:regular r:id="rId18"/>
    </p:embeddedFont>
    <p:embeddedFont>
      <p:font typeface="Gotham" charset="1" panose="00000000000000000000"/>
      <p:regular r:id="rId19"/>
    </p:embeddedFont>
    <p:embeddedFont>
      <p:font typeface="윤고딕 Bold" charset="1" panose="020B0803000000000000"/>
      <p:regular r:id="rId20"/>
    </p:embeddedFont>
    <p:embeddedFont>
      <p:font typeface="Source Han Sans KR Bold" charset="1" panose="020B0800000000000000"/>
      <p:regular r:id="rId21"/>
    </p:embeddedFont>
    <p:embeddedFont>
      <p:font typeface="Source Han Sans KR" charset="1" panose="020B04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014682" y="2469873"/>
            <a:ext cx="1278642" cy="1278642"/>
          </a:xfrm>
          <a:custGeom>
            <a:avLst/>
            <a:gdLst/>
            <a:ahLst/>
            <a:cxnLst/>
            <a:rect r="r" b="b" t="t" l="l"/>
            <a:pathLst>
              <a:path h="1278642" w="1278642">
                <a:moveTo>
                  <a:pt x="1278642" y="0"/>
                </a:moveTo>
                <a:lnTo>
                  <a:pt x="0" y="0"/>
                </a:lnTo>
                <a:lnTo>
                  <a:pt x="0" y="1278642"/>
                </a:lnTo>
                <a:lnTo>
                  <a:pt x="1278642" y="1278642"/>
                </a:lnTo>
                <a:lnTo>
                  <a:pt x="12786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0" y="7409930"/>
            <a:ext cx="1599515" cy="1599515"/>
          </a:xfrm>
          <a:custGeom>
            <a:avLst/>
            <a:gdLst/>
            <a:ahLst/>
            <a:cxnLst/>
            <a:rect r="r" b="b" t="t" l="l"/>
            <a:pathLst>
              <a:path h="1599515" w="1599515">
                <a:moveTo>
                  <a:pt x="0" y="0"/>
                </a:moveTo>
                <a:lnTo>
                  <a:pt x="1599515" y="0"/>
                </a:lnTo>
                <a:lnTo>
                  <a:pt x="1599515" y="1599515"/>
                </a:lnTo>
                <a:lnTo>
                  <a:pt x="0" y="15995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88485" y="1846623"/>
            <a:ext cx="1599515" cy="1599515"/>
          </a:xfrm>
          <a:custGeom>
            <a:avLst/>
            <a:gdLst/>
            <a:ahLst/>
            <a:cxnLst/>
            <a:rect r="r" b="b" t="t" l="l"/>
            <a:pathLst>
              <a:path h="1599515" w="1599515">
                <a:moveTo>
                  <a:pt x="0" y="0"/>
                </a:moveTo>
                <a:lnTo>
                  <a:pt x="1599515" y="0"/>
                </a:lnTo>
                <a:lnTo>
                  <a:pt x="1599515" y="1599516"/>
                </a:lnTo>
                <a:lnTo>
                  <a:pt x="0" y="15995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64332" y="3671551"/>
            <a:ext cx="3247337" cy="219195"/>
          </a:xfrm>
          <a:custGeom>
            <a:avLst/>
            <a:gdLst/>
            <a:ahLst/>
            <a:cxnLst/>
            <a:rect r="r" b="b" t="t" l="l"/>
            <a:pathLst>
              <a:path h="219195" w="3247337">
                <a:moveTo>
                  <a:pt x="0" y="0"/>
                </a:moveTo>
                <a:lnTo>
                  <a:pt x="3247336" y="0"/>
                </a:lnTo>
                <a:lnTo>
                  <a:pt x="3247336" y="219195"/>
                </a:lnTo>
                <a:lnTo>
                  <a:pt x="0" y="219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09690" y="4364713"/>
            <a:ext cx="12138200" cy="132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73"/>
              </a:lnSpc>
            </a:pPr>
            <a:r>
              <a:rPr lang="en-US" sz="5992" b="true">
                <a:solidFill>
                  <a:srgbClr val="000000"/>
                </a:solidFill>
                <a:latin typeface="Gotham Heavy"/>
                <a:ea typeface="Gotham Heavy"/>
                <a:cs typeface="Gotham Heavy"/>
                <a:sym typeface="Gotham Heavy"/>
              </a:rPr>
              <a:t>ROS2 HUMBLE + MOVEIT2 기반 DOOSAN E0509 좌표 이동 과제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09690" y="5684537"/>
            <a:ext cx="6804000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600" spc="-132">
                <a:solidFill>
                  <a:srgbClr val="000000">
                    <a:alpha val="76863"/>
                  </a:srgbClr>
                </a:solidFill>
                <a:latin typeface="윤고딕"/>
                <a:ea typeface="윤고딕"/>
                <a:cs typeface="윤고딕"/>
                <a:sym typeface="윤고딕"/>
              </a:rPr>
              <a:t>•입력한 (x,y,z) 목표 지점으로 End-Effector를 </a:t>
            </a:r>
            <a:r>
              <a:rPr lang="en-US" sz="2600" spc="-132">
                <a:solidFill>
                  <a:srgbClr val="000000">
                    <a:alpha val="76863"/>
                  </a:srgbClr>
                </a:solidFill>
                <a:latin typeface="윤고딕"/>
                <a:ea typeface="윤고딕"/>
                <a:cs typeface="윤고딕"/>
                <a:sym typeface="윤고딕"/>
              </a:rPr>
              <a:t>이동</a:t>
            </a:r>
          </a:p>
          <a:p>
            <a:pPr algn="l">
              <a:lnSpc>
                <a:spcPts val="3120"/>
              </a:lnSpc>
            </a:pPr>
            <a:r>
              <a:rPr lang="en-US" sz="2600" spc="-132">
                <a:solidFill>
                  <a:srgbClr val="000000">
                    <a:alpha val="76863"/>
                  </a:srgbClr>
                </a:solidFill>
                <a:latin typeface="윤고딕"/>
                <a:ea typeface="윤고딕"/>
                <a:cs typeface="윤고딕"/>
                <a:sym typeface="윤고딕"/>
              </a:rPr>
              <a:t>•ABS/REL, 다중 타겟, vel/acc 스케일링 지원</a:t>
            </a:r>
          </a:p>
          <a:p>
            <a:pPr algn="l">
              <a:lnSpc>
                <a:spcPts val="3120"/>
              </a:lnSpc>
            </a:pPr>
            <a:r>
              <a:rPr lang="en-US" sz="2600" spc="-132">
                <a:solidFill>
                  <a:srgbClr val="000000">
                    <a:alpha val="76863"/>
                  </a:srgbClr>
                </a:solidFill>
                <a:latin typeface="윤고딕"/>
                <a:ea typeface="윤고딕"/>
                <a:cs typeface="윤고딕"/>
                <a:sym typeface="윤고딕"/>
              </a:rPr>
              <a:t>•PyQt5 GUI로 실행/정지 + 실시간 상태 모니터링</a:t>
            </a:r>
          </a:p>
          <a:p>
            <a:pPr algn="l">
              <a:lnSpc>
                <a:spcPts val="216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972352" y="3963663"/>
            <a:ext cx="4865982" cy="366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spc="-122">
                <a:solidFill>
                  <a:srgbClr val="000000">
                    <a:alpha val="76863"/>
                  </a:srgbClr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(주)그림 개발 과제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2769248" y="6770609"/>
            <a:ext cx="1278642" cy="1278642"/>
          </a:xfrm>
          <a:custGeom>
            <a:avLst/>
            <a:gdLst/>
            <a:ahLst/>
            <a:cxnLst/>
            <a:rect r="r" b="b" t="t" l="l"/>
            <a:pathLst>
              <a:path h="1278642" w="1278642">
                <a:moveTo>
                  <a:pt x="1278642" y="0"/>
                </a:moveTo>
                <a:lnTo>
                  <a:pt x="0" y="0"/>
                </a:lnTo>
                <a:lnTo>
                  <a:pt x="0" y="1278642"/>
                </a:lnTo>
                <a:lnTo>
                  <a:pt x="1278642" y="1278642"/>
                </a:lnTo>
                <a:lnTo>
                  <a:pt x="127864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64108" y="4209974"/>
            <a:ext cx="8949012" cy="1362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04"/>
              </a:lnSpc>
            </a:pPr>
            <a:r>
              <a:rPr lang="en-US" sz="11691" b="true">
                <a:solidFill>
                  <a:srgbClr val="000000"/>
                </a:solidFill>
                <a:latin typeface="Gotham Heavy"/>
                <a:ea typeface="Gotham Heavy"/>
                <a:cs typeface="Gotham Heavy"/>
                <a:sym typeface="Gotham Heavy"/>
              </a:rPr>
              <a:t>감사합니다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64108" y="6455038"/>
            <a:ext cx="3786488" cy="425980"/>
          </a:xfrm>
          <a:custGeom>
            <a:avLst/>
            <a:gdLst/>
            <a:ahLst/>
            <a:cxnLst/>
            <a:rect r="r" b="b" t="t" l="l"/>
            <a:pathLst>
              <a:path h="425980" w="3786488">
                <a:moveTo>
                  <a:pt x="0" y="0"/>
                </a:moveTo>
                <a:lnTo>
                  <a:pt x="3786488" y="0"/>
                </a:lnTo>
                <a:lnTo>
                  <a:pt x="3786488" y="425980"/>
                </a:lnTo>
                <a:lnTo>
                  <a:pt x="0" y="4259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7999874" y="-193184"/>
            <a:ext cx="1599515" cy="1599515"/>
          </a:xfrm>
          <a:custGeom>
            <a:avLst/>
            <a:gdLst/>
            <a:ahLst/>
            <a:cxnLst/>
            <a:rect r="r" b="b" t="t" l="l"/>
            <a:pathLst>
              <a:path h="1599515" w="1599515">
                <a:moveTo>
                  <a:pt x="0" y="0"/>
                </a:moveTo>
                <a:lnTo>
                  <a:pt x="1599515" y="0"/>
                </a:lnTo>
                <a:lnTo>
                  <a:pt x="1599515" y="1599515"/>
                </a:lnTo>
                <a:lnTo>
                  <a:pt x="0" y="15995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64816" y="8687485"/>
            <a:ext cx="1599515" cy="1599515"/>
          </a:xfrm>
          <a:custGeom>
            <a:avLst/>
            <a:gdLst/>
            <a:ahLst/>
            <a:cxnLst/>
            <a:rect r="r" b="b" t="t" l="l"/>
            <a:pathLst>
              <a:path h="1599515" w="1599515">
                <a:moveTo>
                  <a:pt x="0" y="0"/>
                </a:moveTo>
                <a:lnTo>
                  <a:pt x="1599516" y="0"/>
                </a:lnTo>
                <a:lnTo>
                  <a:pt x="1599516" y="1599515"/>
                </a:lnTo>
                <a:lnTo>
                  <a:pt x="0" y="15995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664332" y="6668028"/>
            <a:ext cx="3247337" cy="219195"/>
          </a:xfrm>
          <a:custGeom>
            <a:avLst/>
            <a:gdLst/>
            <a:ahLst/>
            <a:cxnLst/>
            <a:rect r="r" b="b" t="t" l="l"/>
            <a:pathLst>
              <a:path h="219195" w="3247337">
                <a:moveTo>
                  <a:pt x="0" y="0"/>
                </a:moveTo>
                <a:lnTo>
                  <a:pt x="3247336" y="0"/>
                </a:lnTo>
                <a:lnTo>
                  <a:pt x="3247336" y="219195"/>
                </a:lnTo>
                <a:lnTo>
                  <a:pt x="0" y="2191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18995" y="3517118"/>
            <a:ext cx="2338239" cy="2338239"/>
          </a:xfrm>
          <a:custGeom>
            <a:avLst/>
            <a:gdLst/>
            <a:ahLst/>
            <a:cxnLst/>
            <a:rect r="r" b="b" t="t" l="l"/>
            <a:pathLst>
              <a:path h="2338239" w="2338239">
                <a:moveTo>
                  <a:pt x="0" y="0"/>
                </a:moveTo>
                <a:lnTo>
                  <a:pt x="2338239" y="0"/>
                </a:lnTo>
                <a:lnTo>
                  <a:pt x="2338239" y="2338239"/>
                </a:lnTo>
                <a:lnTo>
                  <a:pt x="0" y="23382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25177" y="9624177"/>
            <a:ext cx="662823" cy="662823"/>
            <a:chOff x="0" y="0"/>
            <a:chExt cx="174571" cy="174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571" cy="174571"/>
            </a:xfrm>
            <a:custGeom>
              <a:avLst/>
              <a:gdLst/>
              <a:ahLst/>
              <a:cxnLst/>
              <a:rect r="r" b="b" t="t" l="l"/>
              <a:pathLst>
                <a:path h="174571" w="174571">
                  <a:moveTo>
                    <a:pt x="0" y="0"/>
                  </a:moveTo>
                  <a:lnTo>
                    <a:pt x="174571" y="0"/>
                  </a:lnTo>
                  <a:lnTo>
                    <a:pt x="174571" y="174571"/>
                  </a:lnTo>
                  <a:lnTo>
                    <a:pt x="0" y="1745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74571" cy="174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1623302" y="-80074"/>
            <a:ext cx="1599515" cy="1599515"/>
          </a:xfrm>
          <a:custGeom>
            <a:avLst/>
            <a:gdLst/>
            <a:ahLst/>
            <a:cxnLst/>
            <a:rect r="r" b="b" t="t" l="l"/>
            <a:pathLst>
              <a:path h="1599515" w="1599515">
                <a:moveTo>
                  <a:pt x="0" y="0"/>
                </a:moveTo>
                <a:lnTo>
                  <a:pt x="1599515" y="0"/>
                </a:lnTo>
                <a:lnTo>
                  <a:pt x="1599515" y="1599515"/>
                </a:lnTo>
                <a:lnTo>
                  <a:pt x="0" y="1599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71939" y="4951451"/>
            <a:ext cx="750771" cy="177370"/>
          </a:xfrm>
          <a:custGeom>
            <a:avLst/>
            <a:gdLst/>
            <a:ahLst/>
            <a:cxnLst/>
            <a:rect r="r" b="b" t="t" l="l"/>
            <a:pathLst>
              <a:path h="177370" w="750771">
                <a:moveTo>
                  <a:pt x="0" y="0"/>
                </a:moveTo>
                <a:lnTo>
                  <a:pt x="750771" y="0"/>
                </a:lnTo>
                <a:lnTo>
                  <a:pt x="750771" y="177370"/>
                </a:lnTo>
                <a:lnTo>
                  <a:pt x="0" y="177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71939" y="7126723"/>
            <a:ext cx="750771" cy="177370"/>
          </a:xfrm>
          <a:custGeom>
            <a:avLst/>
            <a:gdLst/>
            <a:ahLst/>
            <a:cxnLst/>
            <a:rect r="r" b="b" t="t" l="l"/>
            <a:pathLst>
              <a:path h="177370" w="750771">
                <a:moveTo>
                  <a:pt x="0" y="0"/>
                </a:moveTo>
                <a:lnTo>
                  <a:pt x="750771" y="0"/>
                </a:lnTo>
                <a:lnTo>
                  <a:pt x="750771" y="177370"/>
                </a:lnTo>
                <a:lnTo>
                  <a:pt x="0" y="177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259309" y="4951451"/>
            <a:ext cx="750771" cy="177370"/>
          </a:xfrm>
          <a:custGeom>
            <a:avLst/>
            <a:gdLst/>
            <a:ahLst/>
            <a:cxnLst/>
            <a:rect r="r" b="b" t="t" l="l"/>
            <a:pathLst>
              <a:path h="177370" w="750771">
                <a:moveTo>
                  <a:pt x="0" y="0"/>
                </a:moveTo>
                <a:lnTo>
                  <a:pt x="750771" y="0"/>
                </a:lnTo>
                <a:lnTo>
                  <a:pt x="750771" y="177370"/>
                </a:lnTo>
                <a:lnTo>
                  <a:pt x="0" y="177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59309" y="7126723"/>
            <a:ext cx="750771" cy="177370"/>
          </a:xfrm>
          <a:custGeom>
            <a:avLst/>
            <a:gdLst/>
            <a:ahLst/>
            <a:cxnLst/>
            <a:rect r="r" b="b" t="t" l="l"/>
            <a:pathLst>
              <a:path h="177370" w="750771">
                <a:moveTo>
                  <a:pt x="0" y="0"/>
                </a:moveTo>
                <a:lnTo>
                  <a:pt x="750771" y="0"/>
                </a:lnTo>
                <a:lnTo>
                  <a:pt x="750771" y="177370"/>
                </a:lnTo>
                <a:lnTo>
                  <a:pt x="0" y="177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46680" y="4951451"/>
            <a:ext cx="750771" cy="177370"/>
          </a:xfrm>
          <a:custGeom>
            <a:avLst/>
            <a:gdLst/>
            <a:ahLst/>
            <a:cxnLst/>
            <a:rect r="r" b="b" t="t" l="l"/>
            <a:pathLst>
              <a:path h="177370" w="750771">
                <a:moveTo>
                  <a:pt x="0" y="0"/>
                </a:moveTo>
                <a:lnTo>
                  <a:pt x="750770" y="0"/>
                </a:lnTo>
                <a:lnTo>
                  <a:pt x="750770" y="177370"/>
                </a:lnTo>
                <a:lnTo>
                  <a:pt x="0" y="177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46680" y="7126723"/>
            <a:ext cx="750771" cy="177370"/>
          </a:xfrm>
          <a:custGeom>
            <a:avLst/>
            <a:gdLst/>
            <a:ahLst/>
            <a:cxnLst/>
            <a:rect r="r" b="b" t="t" l="l"/>
            <a:pathLst>
              <a:path h="177370" w="750771">
                <a:moveTo>
                  <a:pt x="0" y="0"/>
                </a:moveTo>
                <a:lnTo>
                  <a:pt x="750770" y="0"/>
                </a:lnTo>
                <a:lnTo>
                  <a:pt x="750770" y="177370"/>
                </a:lnTo>
                <a:lnTo>
                  <a:pt x="0" y="177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34050" y="4951451"/>
            <a:ext cx="750771" cy="177370"/>
          </a:xfrm>
          <a:custGeom>
            <a:avLst/>
            <a:gdLst/>
            <a:ahLst/>
            <a:cxnLst/>
            <a:rect r="r" b="b" t="t" l="l"/>
            <a:pathLst>
              <a:path h="177370" w="750771">
                <a:moveTo>
                  <a:pt x="0" y="0"/>
                </a:moveTo>
                <a:lnTo>
                  <a:pt x="750771" y="0"/>
                </a:lnTo>
                <a:lnTo>
                  <a:pt x="750771" y="177370"/>
                </a:lnTo>
                <a:lnTo>
                  <a:pt x="0" y="1773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563524" y="1907350"/>
            <a:ext cx="5721739" cy="885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04"/>
              </a:lnSpc>
            </a:pPr>
            <a:r>
              <a:rPr lang="en-US" sz="7475" b="true">
                <a:solidFill>
                  <a:srgbClr val="000000"/>
                </a:solidFill>
                <a:latin typeface="Gotham Heavy"/>
                <a:ea typeface="Gotham Heavy"/>
                <a:cs typeface="Gotham Heavy"/>
                <a:sym typeface="Gotham Heavy"/>
              </a:rPr>
              <a:t>INDEX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23302" y="2754360"/>
            <a:ext cx="4652087" cy="352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53"/>
              </a:lnSpc>
            </a:pPr>
            <a:r>
              <a:rPr lang="en-US" sz="2294" spc="-117">
                <a:solidFill>
                  <a:srgbClr val="000000">
                    <a:alpha val="76863"/>
                  </a:srgbClr>
                </a:solidFill>
                <a:latin typeface="윤고딕 Medium"/>
                <a:ea typeface="윤고딕 Medium"/>
                <a:cs typeface="윤고딕 Medium"/>
                <a:sym typeface="윤고딕 Medium"/>
              </a:rPr>
              <a:t>목차보기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714491" y="9882152"/>
            <a:ext cx="465144" cy="162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7"/>
              </a:lnSpc>
            </a:pPr>
            <a:r>
              <a:rPr lang="en-US" sz="1430" spc="45">
                <a:solidFill>
                  <a:srgbClr val="FDFDFB"/>
                </a:solidFill>
                <a:latin typeface="Gotham"/>
                <a:ea typeface="Gotham"/>
                <a:cs typeface="Gotham"/>
                <a:sym typeface="Gotham"/>
              </a:rPr>
              <a:t>01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01624" y="4782673"/>
            <a:ext cx="1501542" cy="45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2"/>
              </a:lnSpc>
            </a:pPr>
            <a:r>
              <a:rPr lang="en-US" sz="3737" spc="-205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01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23302" y="5348830"/>
            <a:ext cx="3079283" cy="963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2816" spc="-143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Requirements </a:t>
            </a:r>
          </a:p>
          <a:p>
            <a:pPr algn="l">
              <a:lnSpc>
                <a:spcPts val="3745"/>
              </a:lnSpc>
            </a:pPr>
            <a:r>
              <a:rPr lang="en-US" sz="2816" spc="-143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→</a:t>
            </a:r>
            <a:r>
              <a:rPr lang="en-US" sz="2816" spc="-143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 구현 매핑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601624" y="6957945"/>
            <a:ext cx="1501542" cy="45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2"/>
              </a:lnSpc>
            </a:pPr>
            <a:r>
              <a:rPr lang="en-US" sz="3737" spc="-205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05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23302" y="7524102"/>
            <a:ext cx="3079283" cy="472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2816" spc="-143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GUI 구성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588994" y="4782673"/>
            <a:ext cx="1501542" cy="45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2"/>
              </a:lnSpc>
            </a:pPr>
            <a:r>
              <a:rPr lang="en-US" sz="3737" spc="-205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02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610672" y="5348830"/>
            <a:ext cx="3079283" cy="963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2816" spc="-143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System Architecture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588994" y="6957945"/>
            <a:ext cx="1501542" cy="45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2"/>
              </a:lnSpc>
            </a:pPr>
            <a:r>
              <a:rPr lang="en-US" sz="3737" spc="-205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610672" y="7524102"/>
            <a:ext cx="3079283" cy="472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2816" spc="-143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Demo / Result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76364" y="4782673"/>
            <a:ext cx="1501542" cy="45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2"/>
              </a:lnSpc>
            </a:pPr>
            <a:r>
              <a:rPr lang="en-US" sz="3737" spc="-205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03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98042" y="5348830"/>
            <a:ext cx="3079283" cy="472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2816" spc="-143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Motion Logic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76364" y="6957945"/>
            <a:ext cx="1501542" cy="45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2"/>
              </a:lnSpc>
            </a:pPr>
            <a:r>
              <a:rPr lang="en-US" sz="3737" spc="-205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07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598042" y="7524102"/>
            <a:ext cx="3079283" cy="472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2816" spc="-143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Troubleshooting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563734" y="4782673"/>
            <a:ext cx="1501542" cy="451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2"/>
              </a:lnSpc>
            </a:pPr>
            <a:r>
              <a:rPr lang="en-US" sz="3737" spc="-205">
                <a:solidFill>
                  <a:srgbClr val="000000"/>
                </a:solidFill>
                <a:latin typeface="Gotham"/>
                <a:ea typeface="Gotham"/>
                <a:cs typeface="Gotham"/>
                <a:sym typeface="Gotham"/>
              </a:rPr>
              <a:t>04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585412" y="5348830"/>
            <a:ext cx="3079283" cy="963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2816" spc="-143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Status Management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25177" y="9624177"/>
            <a:ext cx="662823" cy="662823"/>
            <a:chOff x="0" y="0"/>
            <a:chExt cx="174571" cy="174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571" cy="174571"/>
            </a:xfrm>
            <a:custGeom>
              <a:avLst/>
              <a:gdLst/>
              <a:ahLst/>
              <a:cxnLst/>
              <a:rect r="r" b="b" t="t" l="l"/>
              <a:pathLst>
                <a:path h="174571" w="174571">
                  <a:moveTo>
                    <a:pt x="0" y="0"/>
                  </a:moveTo>
                  <a:lnTo>
                    <a:pt x="174571" y="0"/>
                  </a:lnTo>
                  <a:lnTo>
                    <a:pt x="174571" y="174571"/>
                  </a:lnTo>
                  <a:lnTo>
                    <a:pt x="0" y="1745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74571" cy="174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83713" y="9258300"/>
            <a:ext cx="2720573" cy="183639"/>
          </a:xfrm>
          <a:custGeom>
            <a:avLst/>
            <a:gdLst/>
            <a:ahLst/>
            <a:cxnLst/>
            <a:rect r="r" b="b" t="t" l="l"/>
            <a:pathLst>
              <a:path h="183639" w="2720573">
                <a:moveTo>
                  <a:pt x="0" y="0"/>
                </a:moveTo>
                <a:lnTo>
                  <a:pt x="2720574" y="0"/>
                </a:lnTo>
                <a:lnTo>
                  <a:pt x="2720574" y="183639"/>
                </a:lnTo>
                <a:lnTo>
                  <a:pt x="0" y="183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925025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4" y="0"/>
                </a:lnTo>
                <a:lnTo>
                  <a:pt x="258434" y="258434"/>
                </a:lnTo>
                <a:lnTo>
                  <a:pt x="0" y="25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981805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4" y="0"/>
                </a:lnTo>
                <a:lnTo>
                  <a:pt x="258434" y="258434"/>
                </a:lnTo>
                <a:lnTo>
                  <a:pt x="0" y="25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5018615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4" y="0"/>
                </a:lnTo>
                <a:lnTo>
                  <a:pt x="258434" y="258434"/>
                </a:lnTo>
                <a:lnTo>
                  <a:pt x="0" y="25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6063504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4" y="0"/>
                </a:lnTo>
                <a:lnTo>
                  <a:pt x="258434" y="258434"/>
                </a:lnTo>
                <a:lnTo>
                  <a:pt x="0" y="25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7116473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4" y="0"/>
                </a:lnTo>
                <a:lnTo>
                  <a:pt x="258434" y="258433"/>
                </a:lnTo>
                <a:lnTo>
                  <a:pt x="0" y="2584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8153283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4" y="0"/>
                </a:lnTo>
                <a:lnTo>
                  <a:pt x="258434" y="258434"/>
                </a:lnTo>
                <a:lnTo>
                  <a:pt x="0" y="25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416230" y="3097883"/>
            <a:ext cx="8298261" cy="4812991"/>
          </a:xfrm>
          <a:custGeom>
            <a:avLst/>
            <a:gdLst/>
            <a:ahLst/>
            <a:cxnLst/>
            <a:rect r="r" b="b" t="t" l="l"/>
            <a:pathLst>
              <a:path h="4812991" w="8298261">
                <a:moveTo>
                  <a:pt x="0" y="0"/>
                </a:moveTo>
                <a:lnTo>
                  <a:pt x="8298261" y="0"/>
                </a:lnTo>
                <a:lnTo>
                  <a:pt x="8298261" y="4812991"/>
                </a:lnTo>
                <a:lnTo>
                  <a:pt x="0" y="48129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66675" cap="rnd">
            <a:solidFill>
              <a:srgbClr val="000000"/>
            </a:solidFill>
            <a:prstDash val="solid"/>
            <a:round/>
          </a:ln>
        </p:spPr>
      </p:sp>
      <p:sp>
        <p:nvSpPr>
          <p:cNvPr name="TextBox 13" id="13"/>
          <p:cNvSpPr txBox="true"/>
          <p:nvPr/>
        </p:nvSpPr>
        <p:spPr>
          <a:xfrm rot="0">
            <a:off x="2681940" y="913163"/>
            <a:ext cx="12874227" cy="83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2"/>
              </a:lnSpc>
            </a:pPr>
            <a:r>
              <a:rPr lang="en-US" sz="7075" b="true">
                <a:solidFill>
                  <a:srgbClr val="000000"/>
                </a:solidFill>
                <a:latin typeface="Gotham Heavy"/>
                <a:ea typeface="Gotham Heavy"/>
                <a:cs typeface="Gotham Heavy"/>
                <a:sym typeface="Gotham Heavy"/>
              </a:rPr>
              <a:t>1. Requirements → 구현 매핑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714491" y="9882152"/>
            <a:ext cx="465144" cy="162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7"/>
              </a:lnSpc>
            </a:pPr>
            <a:r>
              <a:rPr lang="en-US" sz="1430" spc="45">
                <a:solidFill>
                  <a:srgbClr val="FDFDFB"/>
                </a:solidFill>
                <a:latin typeface="Gotham"/>
                <a:ea typeface="Gotham"/>
                <a:cs typeface="Gotham"/>
                <a:sym typeface="Gotham"/>
              </a:rPr>
              <a:t>01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04945" y="2830389"/>
            <a:ext cx="7714109" cy="47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목표 좌표 1개 이상 입력, 순차 이동(시퀀스)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04945" y="3879090"/>
            <a:ext cx="4742989" cy="47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ABS/REL 모드 선택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4945" y="4923979"/>
            <a:ext cx="7130815" cy="47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속도/가속도 스케일링(0~1) 반영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4945" y="5968868"/>
            <a:ext cx="8862357" cy="47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PyQt5 코드 UI(Designer 미사용)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4945" y="7013757"/>
            <a:ext cx="6769452" cy="47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버튼 동작은 별도 스레드(QThread)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04945" y="8058647"/>
            <a:ext cx="7764001" cy="47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연결/동작/로그/joint/EE pose 실시간 표시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25177" y="9624177"/>
            <a:ext cx="662823" cy="662823"/>
            <a:chOff x="0" y="0"/>
            <a:chExt cx="174571" cy="174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571" cy="174571"/>
            </a:xfrm>
            <a:custGeom>
              <a:avLst/>
              <a:gdLst/>
              <a:ahLst/>
              <a:cxnLst/>
              <a:rect r="r" b="b" t="t" l="l"/>
              <a:pathLst>
                <a:path h="174571" w="174571">
                  <a:moveTo>
                    <a:pt x="0" y="0"/>
                  </a:moveTo>
                  <a:lnTo>
                    <a:pt x="174571" y="0"/>
                  </a:lnTo>
                  <a:lnTo>
                    <a:pt x="174571" y="174571"/>
                  </a:lnTo>
                  <a:lnTo>
                    <a:pt x="0" y="1745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74571" cy="174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714491" y="9882152"/>
            <a:ext cx="465144" cy="162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7"/>
              </a:lnSpc>
            </a:pPr>
            <a:r>
              <a:rPr lang="en-US" sz="1430" spc="45">
                <a:solidFill>
                  <a:srgbClr val="FDFDFB"/>
                </a:solidFill>
                <a:latin typeface="Gotham"/>
                <a:ea typeface="Gotham"/>
                <a:cs typeface="Gotham"/>
                <a:sym typeface="Gotham"/>
              </a:rPr>
              <a:t>02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92350" y="2344240"/>
            <a:ext cx="14853407" cy="1061588"/>
            <a:chOff x="0" y="0"/>
            <a:chExt cx="3912009" cy="27959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912009" cy="279595"/>
            </a:xfrm>
            <a:custGeom>
              <a:avLst/>
              <a:gdLst/>
              <a:ahLst/>
              <a:cxnLst/>
              <a:rect r="r" b="b" t="t" l="l"/>
              <a:pathLst>
                <a:path h="279595" w="3912009">
                  <a:moveTo>
                    <a:pt x="0" y="0"/>
                  </a:moveTo>
                  <a:lnTo>
                    <a:pt x="3912009" y="0"/>
                  </a:lnTo>
                  <a:lnTo>
                    <a:pt x="3912009" y="279595"/>
                  </a:lnTo>
                  <a:lnTo>
                    <a:pt x="0" y="279595"/>
                  </a:lnTo>
                  <a:close/>
                </a:path>
              </a:pathLst>
            </a:custGeom>
            <a:solidFill>
              <a:srgbClr val="222222">
                <a:alpha val="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3912009" cy="327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92350" y="3834453"/>
            <a:ext cx="14853407" cy="1061588"/>
            <a:chOff x="0" y="0"/>
            <a:chExt cx="3912009" cy="27959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912009" cy="279595"/>
            </a:xfrm>
            <a:custGeom>
              <a:avLst/>
              <a:gdLst/>
              <a:ahLst/>
              <a:cxnLst/>
              <a:rect r="r" b="b" t="t" l="l"/>
              <a:pathLst>
                <a:path h="279595" w="3912009">
                  <a:moveTo>
                    <a:pt x="0" y="0"/>
                  </a:moveTo>
                  <a:lnTo>
                    <a:pt x="3912009" y="0"/>
                  </a:lnTo>
                  <a:lnTo>
                    <a:pt x="3912009" y="279595"/>
                  </a:lnTo>
                  <a:lnTo>
                    <a:pt x="0" y="279595"/>
                  </a:lnTo>
                  <a:close/>
                </a:path>
              </a:pathLst>
            </a:custGeom>
            <a:solidFill>
              <a:srgbClr val="222222">
                <a:alpha val="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3912009" cy="327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980756" y="2697483"/>
            <a:ext cx="4276595" cy="439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7"/>
              </a:lnSpc>
            </a:pPr>
            <a:r>
              <a:rPr lang="en-US" sz="3487" spc="-212" b="true">
                <a:solidFill>
                  <a:srgbClr val="2222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Movelt2/move_action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39008" y="4186878"/>
            <a:ext cx="7067134" cy="439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7"/>
              </a:lnSpc>
            </a:pPr>
            <a:r>
              <a:rPr lang="en-US" sz="3487" spc="-212" b="true">
                <a:solidFill>
                  <a:srgbClr val="2222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movegroup_sequence(ActionClient)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2144130" y="2795162"/>
            <a:ext cx="209501" cy="159744"/>
          </a:xfrm>
          <a:custGeom>
            <a:avLst/>
            <a:gdLst/>
            <a:ahLst/>
            <a:cxnLst/>
            <a:rect r="r" b="b" t="t" l="l"/>
            <a:pathLst>
              <a:path h="159744" w="209501">
                <a:moveTo>
                  <a:pt x="0" y="0"/>
                </a:moveTo>
                <a:lnTo>
                  <a:pt x="209500" y="0"/>
                </a:lnTo>
                <a:lnTo>
                  <a:pt x="209500" y="159744"/>
                </a:lnTo>
                <a:lnTo>
                  <a:pt x="0" y="159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44130" y="4285374"/>
            <a:ext cx="209501" cy="159744"/>
          </a:xfrm>
          <a:custGeom>
            <a:avLst/>
            <a:gdLst/>
            <a:ahLst/>
            <a:cxnLst/>
            <a:rect r="r" b="b" t="t" l="l"/>
            <a:pathLst>
              <a:path h="159744" w="209501">
                <a:moveTo>
                  <a:pt x="0" y="0"/>
                </a:moveTo>
                <a:lnTo>
                  <a:pt x="209500" y="0"/>
                </a:lnTo>
                <a:lnTo>
                  <a:pt x="209500" y="159745"/>
                </a:lnTo>
                <a:lnTo>
                  <a:pt x="0" y="159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 flipH="true">
            <a:off x="9119054" y="3405828"/>
            <a:ext cx="0" cy="4286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7" id="17"/>
          <p:cNvGrpSpPr/>
          <p:nvPr/>
        </p:nvGrpSpPr>
        <p:grpSpPr>
          <a:xfrm rot="0">
            <a:off x="1692350" y="5321910"/>
            <a:ext cx="14853407" cy="1061588"/>
            <a:chOff x="0" y="0"/>
            <a:chExt cx="3912009" cy="27959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912009" cy="279595"/>
            </a:xfrm>
            <a:custGeom>
              <a:avLst/>
              <a:gdLst/>
              <a:ahLst/>
              <a:cxnLst/>
              <a:rect r="r" b="b" t="t" l="l"/>
              <a:pathLst>
                <a:path h="279595" w="3912009">
                  <a:moveTo>
                    <a:pt x="0" y="0"/>
                  </a:moveTo>
                  <a:lnTo>
                    <a:pt x="3912009" y="0"/>
                  </a:lnTo>
                  <a:lnTo>
                    <a:pt x="3912009" y="279595"/>
                  </a:lnTo>
                  <a:lnTo>
                    <a:pt x="0" y="279595"/>
                  </a:lnTo>
                  <a:close/>
                </a:path>
              </a:pathLst>
            </a:custGeom>
            <a:solidFill>
              <a:srgbClr val="222222">
                <a:alpha val="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3912009" cy="327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5921384" y="5674335"/>
            <a:ext cx="6784758" cy="439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7"/>
              </a:lnSpc>
            </a:pPr>
            <a:r>
              <a:rPr lang="en-US" sz="3487" spc="-212" b="true">
                <a:solidFill>
                  <a:srgbClr val="2222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ros2_controlFollowJointTrajectory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2144130" y="5772831"/>
            <a:ext cx="209501" cy="159744"/>
          </a:xfrm>
          <a:custGeom>
            <a:avLst/>
            <a:gdLst/>
            <a:ahLst/>
            <a:cxnLst/>
            <a:rect r="r" b="b" t="t" l="l"/>
            <a:pathLst>
              <a:path h="159744" w="209501">
                <a:moveTo>
                  <a:pt x="0" y="0"/>
                </a:moveTo>
                <a:lnTo>
                  <a:pt x="209500" y="0"/>
                </a:lnTo>
                <a:lnTo>
                  <a:pt x="209500" y="159745"/>
                </a:lnTo>
                <a:lnTo>
                  <a:pt x="0" y="159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2" id="22"/>
          <p:cNvSpPr/>
          <p:nvPr/>
        </p:nvSpPr>
        <p:spPr>
          <a:xfrm flipH="true">
            <a:off x="9119054" y="4893285"/>
            <a:ext cx="0" cy="4286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3" id="23"/>
          <p:cNvGrpSpPr/>
          <p:nvPr/>
        </p:nvGrpSpPr>
        <p:grpSpPr>
          <a:xfrm rot="0">
            <a:off x="1692350" y="6809366"/>
            <a:ext cx="14853407" cy="1061588"/>
            <a:chOff x="0" y="0"/>
            <a:chExt cx="3912009" cy="27959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912009" cy="279595"/>
            </a:xfrm>
            <a:custGeom>
              <a:avLst/>
              <a:gdLst/>
              <a:ahLst/>
              <a:cxnLst/>
              <a:rect r="r" b="b" t="t" l="l"/>
              <a:pathLst>
                <a:path h="279595" w="3912009">
                  <a:moveTo>
                    <a:pt x="0" y="0"/>
                  </a:moveTo>
                  <a:lnTo>
                    <a:pt x="3912009" y="0"/>
                  </a:lnTo>
                  <a:lnTo>
                    <a:pt x="3912009" y="279595"/>
                  </a:lnTo>
                  <a:lnTo>
                    <a:pt x="0" y="279595"/>
                  </a:lnTo>
                  <a:close/>
                </a:path>
              </a:pathLst>
            </a:custGeom>
            <a:solidFill>
              <a:srgbClr val="222222">
                <a:alpha val="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3912009" cy="327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4966288" y="7163191"/>
            <a:ext cx="8412573" cy="439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7"/>
              </a:lnSpc>
            </a:pPr>
            <a:r>
              <a:rPr lang="en-US" sz="3487" spc="-212" b="true">
                <a:solidFill>
                  <a:srgbClr val="2222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assignment_status_node(joint+TF+events)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2144130" y="7260288"/>
            <a:ext cx="209501" cy="159744"/>
          </a:xfrm>
          <a:custGeom>
            <a:avLst/>
            <a:gdLst/>
            <a:ahLst/>
            <a:cxnLst/>
            <a:rect r="r" b="b" t="t" l="l"/>
            <a:pathLst>
              <a:path h="159744" w="209501">
                <a:moveTo>
                  <a:pt x="0" y="0"/>
                </a:moveTo>
                <a:lnTo>
                  <a:pt x="209500" y="0"/>
                </a:lnTo>
                <a:lnTo>
                  <a:pt x="209500" y="159744"/>
                </a:lnTo>
                <a:lnTo>
                  <a:pt x="0" y="159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8" id="28"/>
          <p:cNvSpPr/>
          <p:nvPr/>
        </p:nvSpPr>
        <p:spPr>
          <a:xfrm flipH="true">
            <a:off x="9119054" y="6380741"/>
            <a:ext cx="0" cy="4286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9" id="29"/>
          <p:cNvGrpSpPr/>
          <p:nvPr/>
        </p:nvGrpSpPr>
        <p:grpSpPr>
          <a:xfrm rot="0">
            <a:off x="1692350" y="8296823"/>
            <a:ext cx="14853407" cy="1061588"/>
            <a:chOff x="0" y="0"/>
            <a:chExt cx="3912009" cy="27959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3912009" cy="279595"/>
            </a:xfrm>
            <a:custGeom>
              <a:avLst/>
              <a:gdLst/>
              <a:ahLst/>
              <a:cxnLst/>
              <a:rect r="r" b="b" t="t" l="l"/>
              <a:pathLst>
                <a:path h="279595" w="3912009">
                  <a:moveTo>
                    <a:pt x="0" y="0"/>
                  </a:moveTo>
                  <a:lnTo>
                    <a:pt x="3912009" y="0"/>
                  </a:lnTo>
                  <a:lnTo>
                    <a:pt x="3912009" y="279595"/>
                  </a:lnTo>
                  <a:lnTo>
                    <a:pt x="0" y="279595"/>
                  </a:lnTo>
                  <a:close/>
                </a:path>
              </a:pathLst>
            </a:custGeom>
            <a:solidFill>
              <a:srgbClr val="222222">
                <a:alpha val="470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3912009" cy="327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6095793" y="8649248"/>
            <a:ext cx="6153565" cy="439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47"/>
              </a:lnSpc>
            </a:pPr>
            <a:r>
              <a:rPr lang="en-US" sz="3487" spc="-212" b="true">
                <a:solidFill>
                  <a:srgbClr val="2222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PyQt5 GUIRUN/STOP + Monitor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2197651" y="8747745"/>
            <a:ext cx="209501" cy="159744"/>
          </a:xfrm>
          <a:custGeom>
            <a:avLst/>
            <a:gdLst/>
            <a:ahLst/>
            <a:cxnLst/>
            <a:rect r="r" b="b" t="t" l="l"/>
            <a:pathLst>
              <a:path h="159744" w="209501">
                <a:moveTo>
                  <a:pt x="0" y="0"/>
                </a:moveTo>
                <a:lnTo>
                  <a:pt x="209501" y="0"/>
                </a:lnTo>
                <a:lnTo>
                  <a:pt x="209501" y="159744"/>
                </a:lnTo>
                <a:lnTo>
                  <a:pt x="0" y="159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4" id="34"/>
          <p:cNvSpPr/>
          <p:nvPr/>
        </p:nvSpPr>
        <p:spPr>
          <a:xfrm flipH="true">
            <a:off x="9119054" y="7868198"/>
            <a:ext cx="0" cy="42862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5" id="35"/>
          <p:cNvSpPr txBox="true"/>
          <p:nvPr/>
        </p:nvSpPr>
        <p:spPr>
          <a:xfrm rot="0">
            <a:off x="2681940" y="913163"/>
            <a:ext cx="12874227" cy="83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2"/>
              </a:lnSpc>
            </a:pPr>
            <a:r>
              <a:rPr lang="en-US" sz="7075" b="true">
                <a:solidFill>
                  <a:srgbClr val="000000"/>
                </a:solidFill>
                <a:latin typeface="Gotham Heavy"/>
                <a:ea typeface="Gotham Heavy"/>
                <a:cs typeface="Gotham Heavy"/>
                <a:sym typeface="Gotham Heavy"/>
              </a:rPr>
              <a:t>2. System Architecture</a:t>
            </a:r>
          </a:p>
        </p:txBody>
      </p:sp>
      <p:sp>
        <p:nvSpPr>
          <p:cNvPr name="Freeform 36" id="36"/>
          <p:cNvSpPr/>
          <p:nvPr/>
        </p:nvSpPr>
        <p:spPr>
          <a:xfrm flipH="false" flipV="false" rot="0">
            <a:off x="7783713" y="9755937"/>
            <a:ext cx="2720573" cy="183639"/>
          </a:xfrm>
          <a:custGeom>
            <a:avLst/>
            <a:gdLst/>
            <a:ahLst/>
            <a:cxnLst/>
            <a:rect r="r" b="b" t="t" l="l"/>
            <a:pathLst>
              <a:path h="183639" w="2720573">
                <a:moveTo>
                  <a:pt x="0" y="0"/>
                </a:moveTo>
                <a:lnTo>
                  <a:pt x="2720574" y="0"/>
                </a:lnTo>
                <a:lnTo>
                  <a:pt x="2720574" y="183639"/>
                </a:lnTo>
                <a:lnTo>
                  <a:pt x="0" y="1836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25177" y="9624177"/>
            <a:ext cx="662823" cy="662823"/>
            <a:chOff x="0" y="0"/>
            <a:chExt cx="174571" cy="174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571" cy="174571"/>
            </a:xfrm>
            <a:custGeom>
              <a:avLst/>
              <a:gdLst/>
              <a:ahLst/>
              <a:cxnLst/>
              <a:rect r="r" b="b" t="t" l="l"/>
              <a:pathLst>
                <a:path h="174571" w="174571">
                  <a:moveTo>
                    <a:pt x="0" y="0"/>
                  </a:moveTo>
                  <a:lnTo>
                    <a:pt x="174571" y="0"/>
                  </a:lnTo>
                  <a:lnTo>
                    <a:pt x="174571" y="174571"/>
                  </a:lnTo>
                  <a:lnTo>
                    <a:pt x="0" y="1745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74571" cy="174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83713" y="9258300"/>
            <a:ext cx="2720573" cy="183639"/>
          </a:xfrm>
          <a:custGeom>
            <a:avLst/>
            <a:gdLst/>
            <a:ahLst/>
            <a:cxnLst/>
            <a:rect r="r" b="b" t="t" l="l"/>
            <a:pathLst>
              <a:path h="183639" w="2720573">
                <a:moveTo>
                  <a:pt x="0" y="0"/>
                </a:moveTo>
                <a:lnTo>
                  <a:pt x="2720574" y="0"/>
                </a:lnTo>
                <a:lnTo>
                  <a:pt x="2720574" y="183639"/>
                </a:lnTo>
                <a:lnTo>
                  <a:pt x="0" y="183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99463" y="2739478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4" y="0"/>
                </a:lnTo>
                <a:lnTo>
                  <a:pt x="258434" y="258434"/>
                </a:lnTo>
                <a:lnTo>
                  <a:pt x="0" y="25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99463" y="3796258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4" y="0"/>
                </a:lnTo>
                <a:lnTo>
                  <a:pt x="258434" y="258434"/>
                </a:lnTo>
                <a:lnTo>
                  <a:pt x="0" y="25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799463" y="4833068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4" y="0"/>
                </a:lnTo>
                <a:lnTo>
                  <a:pt x="258434" y="258434"/>
                </a:lnTo>
                <a:lnTo>
                  <a:pt x="0" y="25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99463" y="5877957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4" y="0"/>
                </a:lnTo>
                <a:lnTo>
                  <a:pt x="258434" y="258434"/>
                </a:lnTo>
                <a:lnTo>
                  <a:pt x="0" y="25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99463" y="7974345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4" y="0"/>
                </a:lnTo>
                <a:lnTo>
                  <a:pt x="258434" y="258434"/>
                </a:lnTo>
                <a:lnTo>
                  <a:pt x="0" y="25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-1447382" y="932988"/>
            <a:ext cx="16419473" cy="83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6"/>
              </a:lnSpc>
            </a:pPr>
            <a:r>
              <a:rPr lang="en-US" sz="7080" b="true">
                <a:solidFill>
                  <a:srgbClr val="000000"/>
                </a:solidFill>
                <a:latin typeface="Gotham Heavy"/>
                <a:ea typeface="Gotham Heavy"/>
                <a:cs typeface="Gotham Heavy"/>
                <a:sym typeface="Gotham Heavy"/>
              </a:rPr>
              <a:t>3. Motion Logic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714491" y="9882152"/>
            <a:ext cx="465144" cy="162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7"/>
              </a:lnSpc>
            </a:pPr>
            <a:r>
              <a:rPr lang="en-US" sz="1430" spc="45">
                <a:solidFill>
                  <a:srgbClr val="FDFDFB"/>
                </a:solidFill>
                <a:latin typeface="Gotham"/>
                <a:ea typeface="Gotham"/>
                <a:cs typeface="Gotham"/>
                <a:sym typeface="Gotham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75708" y="2644842"/>
            <a:ext cx="7714109" cy="907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Targets 파싱: "x,y,z; x,y,z; ..."</a:t>
            </a:r>
          </a:p>
          <a:p>
            <a:pPr algn="l">
              <a:lnSpc>
                <a:spcPts val="345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4175708" y="3693543"/>
            <a:ext cx="6769452" cy="907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ABS: base_link 기준 절대 좌표 사용</a:t>
            </a:r>
          </a:p>
          <a:p>
            <a:pPr algn="l">
              <a:lnSpc>
                <a:spcPts val="345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4175708" y="4738432"/>
            <a:ext cx="11233573" cy="907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REL: 현재 EE pose(TF) + 입력 오프셋으로 목표 생성</a:t>
            </a:r>
          </a:p>
          <a:p>
            <a:pPr algn="l">
              <a:lnSpc>
                <a:spcPts val="345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175708" y="5783321"/>
            <a:ext cx="8862357" cy="907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제약조건</a:t>
            </a:r>
          </a:p>
          <a:p>
            <a:pPr algn="l">
              <a:lnSpc>
                <a:spcPts val="345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175708" y="7871630"/>
            <a:ext cx="12450193" cy="907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결과: MoveIt error_code 기록 + 다음 타겟 진행</a:t>
            </a:r>
          </a:p>
          <a:p>
            <a:pPr algn="l">
              <a:lnSpc>
                <a:spcPts val="345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3799463" y="6417916"/>
            <a:ext cx="10105097" cy="1492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1"/>
              </a:lnSpc>
            </a:pPr>
            <a:r>
              <a:rPr lang="en-US" sz="2900" spc="-139">
                <a:solidFill>
                  <a:srgbClr val="000000">
                    <a:alpha val="69804"/>
                  </a:srgbClr>
                </a:solidFill>
                <a:latin typeface="윤고딕"/>
                <a:ea typeface="윤고딕"/>
                <a:cs typeface="윤고딕"/>
                <a:sym typeface="윤고딕"/>
              </a:rPr>
              <a:t>•기본: position-only (성공률↑)</a:t>
            </a:r>
          </a:p>
          <a:p>
            <a:pPr algn="l">
              <a:lnSpc>
                <a:spcPts val="4031"/>
              </a:lnSpc>
            </a:pPr>
            <a:r>
              <a:rPr lang="en-US" sz="2900" spc="-139">
                <a:solidFill>
                  <a:srgbClr val="000000">
                    <a:alpha val="69804"/>
                  </a:srgbClr>
                </a:solidFill>
                <a:latin typeface="윤고딕"/>
                <a:ea typeface="윤고딕"/>
                <a:cs typeface="윤고딕"/>
                <a:sym typeface="윤고딕"/>
              </a:rPr>
              <a:t>•옵션:</a:t>
            </a:r>
            <a:r>
              <a:rPr lang="en-US" sz="2900" spc="-139">
                <a:solidFill>
                  <a:srgbClr val="000000">
                    <a:alpha val="69804"/>
                  </a:srgbClr>
                </a:solidFill>
                <a:latin typeface="윤고딕"/>
                <a:ea typeface="윤고딕"/>
                <a:cs typeface="윤고딕"/>
                <a:sym typeface="윤고딕"/>
              </a:rPr>
              <a:t> keep_orientation 1차 시도 → 실패 시 pos-only fallback</a:t>
            </a:r>
          </a:p>
          <a:p>
            <a:pPr algn="l">
              <a:lnSpc>
                <a:spcPts val="4031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336513" y="815458"/>
            <a:ext cx="6697563" cy="75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77"/>
              </a:lnSpc>
              <a:spcBef>
                <a:spcPct val="0"/>
              </a:spcBef>
            </a:pPr>
            <a:r>
              <a:rPr lang="en-US" sz="4300" spc="-206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(movegroup_sequence)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25177" y="9624177"/>
            <a:ext cx="662823" cy="662823"/>
            <a:chOff x="0" y="0"/>
            <a:chExt cx="174571" cy="174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571" cy="174571"/>
            </a:xfrm>
            <a:custGeom>
              <a:avLst/>
              <a:gdLst/>
              <a:ahLst/>
              <a:cxnLst/>
              <a:rect r="r" b="b" t="t" l="l"/>
              <a:pathLst>
                <a:path h="174571" w="174571">
                  <a:moveTo>
                    <a:pt x="0" y="0"/>
                  </a:moveTo>
                  <a:lnTo>
                    <a:pt x="174571" y="0"/>
                  </a:lnTo>
                  <a:lnTo>
                    <a:pt x="174571" y="174571"/>
                  </a:lnTo>
                  <a:lnTo>
                    <a:pt x="0" y="1745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74571" cy="174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355420" y="9150704"/>
            <a:ext cx="2720573" cy="183639"/>
          </a:xfrm>
          <a:custGeom>
            <a:avLst/>
            <a:gdLst/>
            <a:ahLst/>
            <a:cxnLst/>
            <a:rect r="r" b="b" t="t" l="l"/>
            <a:pathLst>
              <a:path h="183639" w="2720573">
                <a:moveTo>
                  <a:pt x="0" y="0"/>
                </a:moveTo>
                <a:lnTo>
                  <a:pt x="2720574" y="0"/>
                </a:lnTo>
                <a:lnTo>
                  <a:pt x="2720574" y="183639"/>
                </a:lnTo>
                <a:lnTo>
                  <a:pt x="0" y="183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0418" y="2143189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4" y="0"/>
                </a:lnTo>
                <a:lnTo>
                  <a:pt x="258434" y="258433"/>
                </a:lnTo>
                <a:lnTo>
                  <a:pt x="0" y="2584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20418" y="3199968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4" y="0"/>
                </a:lnTo>
                <a:lnTo>
                  <a:pt x="258434" y="258434"/>
                </a:lnTo>
                <a:lnTo>
                  <a:pt x="0" y="25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20418" y="4908723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4" y="0"/>
                </a:lnTo>
                <a:lnTo>
                  <a:pt x="258434" y="258433"/>
                </a:lnTo>
                <a:lnTo>
                  <a:pt x="0" y="2584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20418" y="6248440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4" y="0"/>
                </a:lnTo>
                <a:lnTo>
                  <a:pt x="258434" y="258434"/>
                </a:lnTo>
                <a:lnTo>
                  <a:pt x="0" y="25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0418" y="7301408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4" y="0"/>
                </a:lnTo>
                <a:lnTo>
                  <a:pt x="258434" y="258434"/>
                </a:lnTo>
                <a:lnTo>
                  <a:pt x="0" y="25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20418" y="8590976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4" y="0"/>
                </a:lnTo>
                <a:lnTo>
                  <a:pt x="258434" y="258434"/>
                </a:lnTo>
                <a:lnTo>
                  <a:pt x="0" y="25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716923" y="3158899"/>
            <a:ext cx="7997569" cy="4488636"/>
          </a:xfrm>
          <a:custGeom>
            <a:avLst/>
            <a:gdLst/>
            <a:ahLst/>
            <a:cxnLst/>
            <a:rect r="r" b="b" t="t" l="l"/>
            <a:pathLst>
              <a:path h="4488636" w="7997569">
                <a:moveTo>
                  <a:pt x="0" y="0"/>
                </a:moveTo>
                <a:lnTo>
                  <a:pt x="7997568" y="0"/>
                </a:lnTo>
                <a:lnTo>
                  <a:pt x="7997568" y="4488636"/>
                </a:lnTo>
                <a:lnTo>
                  <a:pt x="0" y="44886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3" id="13"/>
          <p:cNvSpPr txBox="true"/>
          <p:nvPr/>
        </p:nvSpPr>
        <p:spPr>
          <a:xfrm rot="0">
            <a:off x="3834043" y="515934"/>
            <a:ext cx="10619913" cy="83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872"/>
              </a:lnSpc>
            </a:pPr>
            <a:r>
              <a:rPr lang="en-US" b="true" sz="7075">
                <a:solidFill>
                  <a:srgbClr val="000000"/>
                </a:solidFill>
                <a:latin typeface="Gotham Heavy"/>
                <a:ea typeface="Gotham Heavy"/>
                <a:cs typeface="Gotham Heavy"/>
                <a:sym typeface="Gotham Heavy"/>
              </a:rPr>
              <a:t>4. Status Management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714491" y="9882152"/>
            <a:ext cx="465144" cy="162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7"/>
              </a:lnSpc>
            </a:pPr>
            <a:r>
              <a:rPr lang="en-US" sz="1430" spc="45">
                <a:solidFill>
                  <a:srgbClr val="FDFDFB"/>
                </a:solidFill>
                <a:latin typeface="Gotham"/>
                <a:ea typeface="Gotham"/>
                <a:cs typeface="Gotham"/>
                <a:sym typeface="Gotham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6663" y="2048552"/>
            <a:ext cx="7714109" cy="907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단일 토픽으로 “과제 요구 상태” 통합 제공</a:t>
            </a:r>
          </a:p>
          <a:p>
            <a:pPr algn="l">
              <a:lnSpc>
                <a:spcPts val="345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096663" y="3097253"/>
            <a:ext cx="4742989" cy="907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연결 상태</a:t>
            </a:r>
          </a:p>
          <a:p>
            <a:pPr algn="l">
              <a:lnSpc>
                <a:spcPts val="345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096663" y="4814086"/>
            <a:ext cx="7130815" cy="907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로봇 상태</a:t>
            </a:r>
          </a:p>
          <a:p>
            <a:pPr algn="l">
              <a:lnSpc>
                <a:spcPts val="345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096663" y="6153804"/>
            <a:ext cx="8862357" cy="907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TF(base_link→link_6)로 EE pose 계산</a:t>
            </a:r>
          </a:p>
          <a:p>
            <a:pPr algn="l">
              <a:lnSpc>
                <a:spcPts val="345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96663" y="7198693"/>
            <a:ext cx="6769452" cy="907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동작 상태/로그</a:t>
            </a:r>
          </a:p>
          <a:p>
            <a:pPr algn="l">
              <a:lnSpc>
                <a:spcPts val="345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96663" y="8496340"/>
            <a:ext cx="7764001" cy="47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recent_logs ring buffer로 GUI 표시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0418" y="3582267"/>
            <a:ext cx="10105097" cy="1366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4"/>
              </a:lnSpc>
            </a:pPr>
            <a:r>
              <a:rPr lang="en-US" sz="2600" spc="-124">
                <a:solidFill>
                  <a:srgbClr val="000000">
                    <a:alpha val="69804"/>
                  </a:srgbClr>
                </a:solidFill>
                <a:latin typeface="윤고딕"/>
                <a:ea typeface="윤고딕"/>
                <a:cs typeface="윤고딕"/>
                <a:sym typeface="윤고딕"/>
              </a:rPr>
              <a:t>•/move_action, /&lt;controll</a:t>
            </a:r>
            <a:r>
              <a:rPr lang="en-US" sz="2600" spc="-124">
                <a:solidFill>
                  <a:srgbClr val="000000">
                    <a:alpha val="69804"/>
                  </a:srgbClr>
                </a:solidFill>
                <a:latin typeface="윤고딕"/>
                <a:ea typeface="윤고딕"/>
                <a:cs typeface="윤고딕"/>
                <a:sym typeface="윤고딕"/>
              </a:rPr>
              <a:t>er&gt;/follow_joint_trajectory</a:t>
            </a:r>
          </a:p>
          <a:p>
            <a:pPr algn="l">
              <a:lnSpc>
                <a:spcPts val="3614"/>
              </a:lnSpc>
            </a:pPr>
            <a:r>
              <a:rPr lang="en-US" sz="2600" spc="-124">
                <a:solidFill>
                  <a:srgbClr val="000000">
                    <a:alpha val="69804"/>
                  </a:srgbClr>
                </a:solidFill>
                <a:latin typeface="윤고딕"/>
                <a:ea typeface="윤고딕"/>
                <a:cs typeface="윤고딕"/>
                <a:sym typeface="윤고딕"/>
              </a:rPr>
              <a:t>server_is_ready</a:t>
            </a:r>
          </a:p>
          <a:p>
            <a:pPr algn="l">
              <a:lnSpc>
                <a:spcPts val="3614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720418" y="5390365"/>
            <a:ext cx="10105097" cy="98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1"/>
              </a:lnSpc>
            </a:pPr>
            <a:r>
              <a:rPr lang="en-US" sz="2900" spc="-139">
                <a:solidFill>
                  <a:srgbClr val="000000">
                    <a:alpha val="69804"/>
                  </a:srgbClr>
                </a:solidFill>
                <a:latin typeface="윤고딕"/>
                <a:ea typeface="윤고딕"/>
                <a:cs typeface="윤고딕"/>
                <a:sym typeface="윤고딕"/>
              </a:rPr>
              <a:t>•/</a:t>
            </a:r>
            <a:r>
              <a:rPr lang="en-US" sz="2900" spc="-139">
                <a:solidFill>
                  <a:srgbClr val="000000">
                    <a:alpha val="69804"/>
                  </a:srgbClr>
                </a:solidFill>
                <a:latin typeface="윤고딕"/>
                <a:ea typeface="윤고딕"/>
                <a:cs typeface="윤고딕"/>
                <a:sym typeface="윤고딕"/>
              </a:rPr>
              <a:t>joint_states 구독</a:t>
            </a:r>
          </a:p>
          <a:p>
            <a:pPr algn="l">
              <a:lnSpc>
                <a:spcPts val="4031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808742" y="7836067"/>
            <a:ext cx="8289950" cy="38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64"/>
              </a:lnSpc>
              <a:spcBef>
                <a:spcPct val="0"/>
              </a:spcBef>
            </a:pPr>
            <a:r>
              <a:rPr lang="en-US" sz="2600" spc="-132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•/assignment/state_event를 파싱해 진행률/goal_id/결과 반영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808742" y="9160229"/>
            <a:ext cx="4889153" cy="40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8"/>
              </a:lnSpc>
              <a:spcBef>
                <a:spcPct val="0"/>
              </a:spcBef>
            </a:pPr>
            <a:r>
              <a:rPr lang="en-US" sz="2727" spc="-13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•</a:t>
            </a:r>
            <a:r>
              <a:rPr lang="en-US" sz="2727" spc="-139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/assignment/status --once 출력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25177" y="9624177"/>
            <a:ext cx="662823" cy="662823"/>
            <a:chOff x="0" y="0"/>
            <a:chExt cx="174571" cy="174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571" cy="174571"/>
            </a:xfrm>
            <a:custGeom>
              <a:avLst/>
              <a:gdLst/>
              <a:ahLst/>
              <a:cxnLst/>
              <a:rect r="r" b="b" t="t" l="l"/>
              <a:pathLst>
                <a:path h="174571" w="174571">
                  <a:moveTo>
                    <a:pt x="0" y="0"/>
                  </a:moveTo>
                  <a:lnTo>
                    <a:pt x="174571" y="0"/>
                  </a:lnTo>
                  <a:lnTo>
                    <a:pt x="174571" y="174571"/>
                  </a:lnTo>
                  <a:lnTo>
                    <a:pt x="0" y="1745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74571" cy="174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83713" y="9501730"/>
            <a:ext cx="2720573" cy="183639"/>
          </a:xfrm>
          <a:custGeom>
            <a:avLst/>
            <a:gdLst/>
            <a:ahLst/>
            <a:cxnLst/>
            <a:rect r="r" b="b" t="t" l="l"/>
            <a:pathLst>
              <a:path h="183639" w="2720573">
                <a:moveTo>
                  <a:pt x="0" y="0"/>
                </a:moveTo>
                <a:lnTo>
                  <a:pt x="2720574" y="0"/>
                </a:lnTo>
                <a:lnTo>
                  <a:pt x="2720574" y="183639"/>
                </a:lnTo>
                <a:lnTo>
                  <a:pt x="0" y="1836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95992" y="2759619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3" y="0"/>
                </a:lnTo>
                <a:lnTo>
                  <a:pt x="258433" y="258434"/>
                </a:lnTo>
                <a:lnTo>
                  <a:pt x="0" y="25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95992" y="3347025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3" y="0"/>
                </a:lnTo>
                <a:lnTo>
                  <a:pt x="258433" y="258434"/>
                </a:lnTo>
                <a:lnTo>
                  <a:pt x="0" y="25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3433" y="4408856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3" y="0"/>
                </a:lnTo>
                <a:lnTo>
                  <a:pt x="258433" y="258433"/>
                </a:lnTo>
                <a:lnTo>
                  <a:pt x="0" y="2584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03433" y="5620434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3" y="0"/>
                </a:lnTo>
                <a:lnTo>
                  <a:pt x="258433" y="258434"/>
                </a:lnTo>
                <a:lnTo>
                  <a:pt x="0" y="25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00645" y="2166124"/>
            <a:ext cx="7876758" cy="4999116"/>
          </a:xfrm>
          <a:custGeom>
            <a:avLst/>
            <a:gdLst/>
            <a:ahLst/>
            <a:cxnLst/>
            <a:rect r="r" b="b" t="t" l="l"/>
            <a:pathLst>
              <a:path h="4999116" w="7876758">
                <a:moveTo>
                  <a:pt x="0" y="0"/>
                </a:moveTo>
                <a:lnTo>
                  <a:pt x="7876758" y="0"/>
                </a:lnTo>
                <a:lnTo>
                  <a:pt x="7876758" y="4999115"/>
                </a:lnTo>
                <a:lnTo>
                  <a:pt x="0" y="49991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6587440" y="436894"/>
            <a:ext cx="5186439" cy="83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872"/>
              </a:lnSpc>
            </a:pPr>
            <a:r>
              <a:rPr lang="en-US" sz="7075" b="true">
                <a:solidFill>
                  <a:srgbClr val="000000"/>
                </a:solidFill>
                <a:latin typeface="Gotham Heavy"/>
                <a:ea typeface="Gotham Heavy"/>
                <a:cs typeface="Gotham Heavy"/>
                <a:sym typeface="Gotham Heavy"/>
              </a:rPr>
              <a:t>5. GUI 구성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714491" y="9882152"/>
            <a:ext cx="465144" cy="162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7"/>
              </a:lnSpc>
            </a:pPr>
            <a:r>
              <a:rPr lang="en-US" sz="1430" spc="45">
                <a:solidFill>
                  <a:srgbClr val="FDFDFB"/>
                </a:solidFill>
                <a:latin typeface="Gotham"/>
                <a:ea typeface="Gotham"/>
                <a:cs typeface="Gotham"/>
                <a:sym typeface="Gotham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72237" y="2664983"/>
            <a:ext cx="7714109" cy="473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좌측(Control)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72237" y="3244310"/>
            <a:ext cx="11274718" cy="13670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ABS/REL, Targets, vel/acc,</a:t>
            </a:r>
          </a:p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옵션(keep_ori/plan_only)</a:t>
            </a:r>
          </a:p>
          <a:p>
            <a:pPr algn="l">
              <a:lnSpc>
                <a:spcPts val="345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587119" y="4327448"/>
            <a:ext cx="7130815" cy="91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RUN/STOP</a:t>
            </a:r>
          </a:p>
          <a:p>
            <a:pPr algn="l">
              <a:lnSpc>
                <a:spcPts val="345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579678" y="5525798"/>
            <a:ext cx="8862357" cy="91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connection/motion/goal/target</a:t>
            </a:r>
          </a:p>
          <a:p>
            <a:pPr algn="l">
              <a:lnSpc>
                <a:spcPts val="3450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03433" y="5038764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3" y="0"/>
                </a:lnTo>
                <a:lnTo>
                  <a:pt x="258433" y="258434"/>
                </a:lnTo>
                <a:lnTo>
                  <a:pt x="0" y="25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79678" y="4944128"/>
            <a:ext cx="7130815" cy="918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우측(Monitor)</a:t>
            </a:r>
          </a:p>
          <a:p>
            <a:pPr algn="l">
              <a:lnSpc>
                <a:spcPts val="345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587119" y="6072094"/>
            <a:ext cx="11574066" cy="2486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2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joint 6축 테이블 + EE pose(base_link)</a:t>
            </a:r>
          </a:p>
          <a:p>
            <a:pPr algn="l">
              <a:lnSpc>
                <a:spcPts val="4752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최근 로그 출력</a:t>
            </a:r>
          </a:p>
          <a:p>
            <a:pPr algn="l">
              <a:lnSpc>
                <a:spcPts val="4752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RUN: QThread에서 subprocess로 movegroup_sequence 실행</a:t>
            </a:r>
          </a:p>
          <a:p>
            <a:pPr algn="l">
              <a:lnSpc>
                <a:spcPts val="4752"/>
              </a:lnSpc>
            </a:pPr>
            <a:r>
              <a:rPr lang="en-US" sz="3026" spc="-154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STOP: /assignment/stop 호출 + 실행 프로세스 종료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03433" y="6314997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3" y="0"/>
                </a:lnTo>
                <a:lnTo>
                  <a:pt x="258433" y="258434"/>
                </a:lnTo>
                <a:lnTo>
                  <a:pt x="0" y="25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205188" y="6906806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4" y="0"/>
                </a:lnTo>
                <a:lnTo>
                  <a:pt x="258434" y="258433"/>
                </a:lnTo>
                <a:lnTo>
                  <a:pt x="0" y="2584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95992" y="7536714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3" y="0"/>
                </a:lnTo>
                <a:lnTo>
                  <a:pt x="258433" y="258434"/>
                </a:lnTo>
                <a:lnTo>
                  <a:pt x="0" y="25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95992" y="8166623"/>
            <a:ext cx="258434" cy="258434"/>
          </a:xfrm>
          <a:custGeom>
            <a:avLst/>
            <a:gdLst/>
            <a:ahLst/>
            <a:cxnLst/>
            <a:rect r="r" b="b" t="t" l="l"/>
            <a:pathLst>
              <a:path h="258434" w="258434">
                <a:moveTo>
                  <a:pt x="0" y="0"/>
                </a:moveTo>
                <a:lnTo>
                  <a:pt x="258433" y="0"/>
                </a:lnTo>
                <a:lnTo>
                  <a:pt x="258433" y="258434"/>
                </a:lnTo>
                <a:lnTo>
                  <a:pt x="0" y="258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010856" y="1302763"/>
            <a:ext cx="6596509" cy="596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6"/>
              </a:lnSpc>
              <a:spcBef>
                <a:spcPct val="0"/>
              </a:spcBef>
            </a:pPr>
            <a:r>
              <a:rPr lang="en-US" sz="3926" spc="-200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(PyQt5, code UI + thread)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25177" y="9624177"/>
            <a:ext cx="662823" cy="662823"/>
            <a:chOff x="0" y="0"/>
            <a:chExt cx="174571" cy="174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571" cy="174571"/>
            </a:xfrm>
            <a:custGeom>
              <a:avLst/>
              <a:gdLst/>
              <a:ahLst/>
              <a:cxnLst/>
              <a:rect r="r" b="b" t="t" l="l"/>
              <a:pathLst>
                <a:path h="174571" w="174571">
                  <a:moveTo>
                    <a:pt x="0" y="0"/>
                  </a:moveTo>
                  <a:lnTo>
                    <a:pt x="174571" y="0"/>
                  </a:lnTo>
                  <a:lnTo>
                    <a:pt x="174571" y="174571"/>
                  </a:lnTo>
                  <a:lnTo>
                    <a:pt x="0" y="1745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74571" cy="174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94117" y="7187664"/>
            <a:ext cx="2782082" cy="987425"/>
            <a:chOff x="0" y="0"/>
            <a:chExt cx="732729" cy="2600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32729" cy="260063"/>
            </a:xfrm>
            <a:custGeom>
              <a:avLst/>
              <a:gdLst/>
              <a:ahLst/>
              <a:cxnLst/>
              <a:rect r="r" b="b" t="t" l="l"/>
              <a:pathLst>
                <a:path h="260063" w="732729">
                  <a:moveTo>
                    <a:pt x="0" y="0"/>
                  </a:moveTo>
                  <a:lnTo>
                    <a:pt x="732729" y="0"/>
                  </a:lnTo>
                  <a:lnTo>
                    <a:pt x="732729" y="260063"/>
                  </a:lnTo>
                  <a:lnTo>
                    <a:pt x="0" y="260063"/>
                  </a:lnTo>
                  <a:close/>
                </a:path>
              </a:pathLst>
            </a:custGeom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732729" cy="288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94117" y="8638090"/>
            <a:ext cx="2782082" cy="987425"/>
            <a:chOff x="0" y="0"/>
            <a:chExt cx="732729" cy="26006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32729" cy="260063"/>
            </a:xfrm>
            <a:custGeom>
              <a:avLst/>
              <a:gdLst/>
              <a:ahLst/>
              <a:cxnLst/>
              <a:rect r="r" b="b" t="t" l="l"/>
              <a:pathLst>
                <a:path h="260063" w="732729">
                  <a:moveTo>
                    <a:pt x="0" y="0"/>
                  </a:moveTo>
                  <a:lnTo>
                    <a:pt x="732729" y="0"/>
                  </a:lnTo>
                  <a:lnTo>
                    <a:pt x="732729" y="260063"/>
                  </a:lnTo>
                  <a:lnTo>
                    <a:pt x="0" y="260063"/>
                  </a:lnTo>
                  <a:close/>
                </a:path>
              </a:pathLst>
            </a:custGeom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732729" cy="288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258302" y="6442151"/>
            <a:ext cx="1320238" cy="583588"/>
            <a:chOff x="0" y="0"/>
            <a:chExt cx="812800" cy="3592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359284"/>
            </a:xfrm>
            <a:custGeom>
              <a:avLst/>
              <a:gdLst/>
              <a:ahLst/>
              <a:cxnLst/>
              <a:rect r="r" b="b" t="t" l="l"/>
              <a:pathLst>
                <a:path h="359284" w="812800">
                  <a:moveTo>
                    <a:pt x="406400" y="359284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35928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-2912"/>
              <a:ext cx="558800" cy="195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4909643" y="1728883"/>
            <a:ext cx="8036605" cy="4551343"/>
          </a:xfrm>
          <a:custGeom>
            <a:avLst/>
            <a:gdLst/>
            <a:ahLst/>
            <a:cxnLst/>
            <a:rect r="r" b="b" t="t" l="l"/>
            <a:pathLst>
              <a:path h="4551343" w="8036605">
                <a:moveTo>
                  <a:pt x="0" y="0"/>
                </a:moveTo>
                <a:lnTo>
                  <a:pt x="8036605" y="0"/>
                </a:lnTo>
                <a:lnTo>
                  <a:pt x="8036605" y="4551343"/>
                </a:lnTo>
                <a:lnTo>
                  <a:pt x="0" y="45513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4060630" y="615365"/>
            <a:ext cx="10166739" cy="83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2"/>
              </a:lnSpc>
            </a:pPr>
            <a:r>
              <a:rPr lang="en-US" b="true" sz="7075">
                <a:solidFill>
                  <a:srgbClr val="000000"/>
                </a:solidFill>
                <a:latin typeface="Gotham Heavy"/>
                <a:ea typeface="Gotham Heavy"/>
                <a:cs typeface="Gotham Heavy"/>
                <a:sym typeface="Gotham Heavy"/>
              </a:rPr>
              <a:t>6. Demo / Result(증빙)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714491" y="9882152"/>
            <a:ext cx="465144" cy="162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7"/>
              </a:lnSpc>
            </a:pPr>
            <a:r>
              <a:rPr lang="en-US" sz="1430" spc="45">
                <a:solidFill>
                  <a:srgbClr val="FDFDFB"/>
                </a:solidFill>
                <a:latin typeface="Gotham"/>
                <a:ea typeface="Gotham"/>
                <a:cs typeface="Gotham"/>
                <a:sym typeface="Gotham"/>
              </a:rPr>
              <a:t>06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5967" y="7460294"/>
            <a:ext cx="3498381" cy="465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000" spc="-153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2개 목표: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35967" y="8900814"/>
            <a:ext cx="3498381" cy="465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000" spc="-153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터미널: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421742" y="7460294"/>
            <a:ext cx="2947839" cy="45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3026" spc="-15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좌표 순차 이동 성공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230676" y="8662972"/>
            <a:ext cx="2782082" cy="987425"/>
            <a:chOff x="0" y="0"/>
            <a:chExt cx="732729" cy="26006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32729" cy="260063"/>
            </a:xfrm>
            <a:custGeom>
              <a:avLst/>
              <a:gdLst/>
              <a:ahLst/>
              <a:cxnLst/>
              <a:rect r="r" b="b" t="t" l="l"/>
              <a:pathLst>
                <a:path h="260063" w="732729">
                  <a:moveTo>
                    <a:pt x="0" y="0"/>
                  </a:moveTo>
                  <a:lnTo>
                    <a:pt x="732729" y="0"/>
                  </a:lnTo>
                  <a:lnTo>
                    <a:pt x="732729" y="260063"/>
                  </a:lnTo>
                  <a:lnTo>
                    <a:pt x="0" y="260063"/>
                  </a:lnTo>
                  <a:close/>
                </a:path>
              </a:pathLst>
            </a:custGeom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732729" cy="288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4421742" y="8691645"/>
            <a:ext cx="3299520" cy="88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3026" spc="-15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moveit_error_code=1</a:t>
            </a:r>
          </a:p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3026" spc="-15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(SUCCESS) 확인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216409" y="7212546"/>
            <a:ext cx="2782082" cy="987425"/>
            <a:chOff x="0" y="0"/>
            <a:chExt cx="732729" cy="26006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732729" cy="260063"/>
            </a:xfrm>
            <a:custGeom>
              <a:avLst/>
              <a:gdLst/>
              <a:ahLst/>
              <a:cxnLst/>
              <a:rect r="r" b="b" t="t" l="l"/>
              <a:pathLst>
                <a:path h="260063" w="732729">
                  <a:moveTo>
                    <a:pt x="0" y="0"/>
                  </a:moveTo>
                  <a:lnTo>
                    <a:pt x="732729" y="0"/>
                  </a:lnTo>
                  <a:lnTo>
                    <a:pt x="732729" y="260063"/>
                  </a:lnTo>
                  <a:lnTo>
                    <a:pt x="0" y="260063"/>
                  </a:lnTo>
                  <a:close/>
                </a:path>
              </a:pathLst>
            </a:custGeom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732729" cy="2886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8858260" y="7460294"/>
            <a:ext cx="3498381" cy="465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000" spc="-153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GUI: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858260" y="8925696"/>
            <a:ext cx="3498381" cy="465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sz="3000" spc="-153">
                <a:solidFill>
                  <a:srgbClr val="000000"/>
                </a:solidFill>
                <a:latin typeface="윤고딕 Bold"/>
                <a:ea typeface="윤고딕 Bold"/>
                <a:cs typeface="윤고딕 Bold"/>
                <a:sym typeface="윤고딕 Bold"/>
              </a:rPr>
              <a:t>RViz: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547140" y="7310130"/>
            <a:ext cx="4572784" cy="889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3026" spc="-15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target_index/total, goal_id,</a:t>
            </a:r>
          </a:p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3026" spc="-15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EE</a:t>
            </a:r>
            <a:r>
              <a:rPr lang="en-US" sz="3026" spc="-15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pose, joint 실시간 갱신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653515" y="8910720"/>
            <a:ext cx="3675459" cy="45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50"/>
              </a:lnSpc>
              <a:spcBef>
                <a:spcPct val="0"/>
              </a:spcBef>
            </a:pPr>
            <a:r>
              <a:rPr lang="en-US" sz="3026" spc="-15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플래닝/실행</a:t>
            </a:r>
            <a:r>
              <a:rPr lang="en-US" sz="3026" spc="-154">
                <a:solidFill>
                  <a:srgbClr val="000000"/>
                </a:solidFill>
                <a:latin typeface="윤고딕"/>
                <a:ea typeface="윤고딕"/>
                <a:cs typeface="윤고딕"/>
                <a:sym typeface="윤고딕"/>
              </a:rPr>
              <a:t> 시각화 확인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625177" y="9624177"/>
            <a:ext cx="662823" cy="662823"/>
            <a:chOff x="0" y="0"/>
            <a:chExt cx="174571" cy="1745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4571" cy="174571"/>
            </a:xfrm>
            <a:custGeom>
              <a:avLst/>
              <a:gdLst/>
              <a:ahLst/>
              <a:cxnLst/>
              <a:rect r="r" b="b" t="t" l="l"/>
              <a:pathLst>
                <a:path h="174571" w="174571">
                  <a:moveTo>
                    <a:pt x="0" y="0"/>
                  </a:moveTo>
                  <a:lnTo>
                    <a:pt x="174571" y="0"/>
                  </a:lnTo>
                  <a:lnTo>
                    <a:pt x="174571" y="174571"/>
                  </a:lnTo>
                  <a:lnTo>
                    <a:pt x="0" y="17457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174571" cy="1745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17296" y="5795925"/>
            <a:ext cx="14853407" cy="2190454"/>
            <a:chOff x="0" y="0"/>
            <a:chExt cx="3912009" cy="57691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912009" cy="576910"/>
            </a:xfrm>
            <a:custGeom>
              <a:avLst/>
              <a:gdLst/>
              <a:ahLst/>
              <a:cxnLst/>
              <a:rect r="r" b="b" t="t" l="l"/>
              <a:pathLst>
                <a:path h="576910" w="3912009">
                  <a:moveTo>
                    <a:pt x="0" y="0"/>
                  </a:moveTo>
                  <a:lnTo>
                    <a:pt x="3912009" y="0"/>
                  </a:lnTo>
                  <a:lnTo>
                    <a:pt x="3912009" y="576910"/>
                  </a:lnTo>
                  <a:lnTo>
                    <a:pt x="0" y="576910"/>
                  </a:lnTo>
                  <a:close/>
                </a:path>
              </a:pathLst>
            </a:custGeom>
            <a:ln w="66675" cap="sq">
              <a:solidFill>
                <a:srgbClr val="222222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3912009" cy="6245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641249" y="2074897"/>
            <a:ext cx="7335622" cy="2458358"/>
            <a:chOff x="0" y="0"/>
            <a:chExt cx="1932016" cy="64746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32016" cy="647469"/>
            </a:xfrm>
            <a:custGeom>
              <a:avLst/>
              <a:gdLst/>
              <a:ahLst/>
              <a:cxnLst/>
              <a:rect r="r" b="b" t="t" l="l"/>
              <a:pathLst>
                <a:path h="647469" w="1932016">
                  <a:moveTo>
                    <a:pt x="0" y="0"/>
                  </a:moveTo>
                  <a:lnTo>
                    <a:pt x="1932016" y="0"/>
                  </a:lnTo>
                  <a:lnTo>
                    <a:pt x="1932016" y="647469"/>
                  </a:lnTo>
                  <a:lnTo>
                    <a:pt x="0" y="647469"/>
                  </a:lnTo>
                  <a:close/>
                </a:path>
              </a:pathLst>
            </a:custGeom>
            <a:solidFill>
              <a:srgbClr val="222222">
                <a:alpha val="19608"/>
              </a:srgbClr>
            </a:solidFill>
            <a:ln w="66675" cap="sq">
              <a:solidFill>
                <a:srgbClr val="222222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932016" cy="695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235082" y="2074897"/>
            <a:ext cx="7335622" cy="2458358"/>
            <a:chOff x="0" y="0"/>
            <a:chExt cx="1932016" cy="64746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32016" cy="647469"/>
            </a:xfrm>
            <a:custGeom>
              <a:avLst/>
              <a:gdLst/>
              <a:ahLst/>
              <a:cxnLst/>
              <a:rect r="r" b="b" t="t" l="l"/>
              <a:pathLst>
                <a:path h="647469" w="1932016">
                  <a:moveTo>
                    <a:pt x="0" y="0"/>
                  </a:moveTo>
                  <a:lnTo>
                    <a:pt x="1932016" y="0"/>
                  </a:lnTo>
                  <a:lnTo>
                    <a:pt x="1932016" y="647469"/>
                  </a:lnTo>
                  <a:lnTo>
                    <a:pt x="0" y="647469"/>
                  </a:lnTo>
                  <a:close/>
                </a:path>
              </a:pathLst>
            </a:custGeom>
            <a:solidFill>
              <a:srgbClr val="222222">
                <a:alpha val="19608"/>
              </a:srgbClr>
            </a:solidFill>
            <a:ln w="66675" cap="sq">
              <a:solidFill>
                <a:srgbClr val="222222">
                  <a:alpha val="19608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932016" cy="6950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5400000">
            <a:off x="5189648" y="3046993"/>
            <a:ext cx="390919" cy="390919"/>
          </a:xfrm>
          <a:custGeom>
            <a:avLst/>
            <a:gdLst/>
            <a:ahLst/>
            <a:cxnLst/>
            <a:rect r="r" b="b" t="t" l="l"/>
            <a:pathLst>
              <a:path h="390919" w="390919">
                <a:moveTo>
                  <a:pt x="0" y="0"/>
                </a:moveTo>
                <a:lnTo>
                  <a:pt x="390918" y="0"/>
                </a:lnTo>
                <a:lnTo>
                  <a:pt x="390918" y="390918"/>
                </a:lnTo>
                <a:lnTo>
                  <a:pt x="0" y="39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5400000">
            <a:off x="12707434" y="3046993"/>
            <a:ext cx="390919" cy="390919"/>
          </a:xfrm>
          <a:custGeom>
            <a:avLst/>
            <a:gdLst/>
            <a:ahLst/>
            <a:cxnLst/>
            <a:rect r="r" b="b" t="t" l="l"/>
            <a:pathLst>
              <a:path h="390919" w="390919">
                <a:moveTo>
                  <a:pt x="0" y="0"/>
                </a:moveTo>
                <a:lnTo>
                  <a:pt x="390918" y="0"/>
                </a:lnTo>
                <a:lnTo>
                  <a:pt x="390918" y="390918"/>
                </a:lnTo>
                <a:lnTo>
                  <a:pt x="0" y="39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974164" y="6450038"/>
            <a:ext cx="14521836" cy="1928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8"/>
              </a:lnSpc>
            </a:pPr>
            <a:r>
              <a:rPr lang="en-US" sz="2549" spc="-130">
                <a:solidFill>
                  <a:srgbClr val="2222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• ros2 run controller_manager spawner dsr_moveit_controller --controller-manager /controller_manager</a:t>
            </a:r>
          </a:p>
          <a:p>
            <a:pPr algn="ctr">
              <a:lnSpc>
                <a:spcPts val="5278"/>
              </a:lnSpc>
            </a:pPr>
            <a:r>
              <a:rPr lang="en-US" sz="2549" spc="-130">
                <a:solidFill>
                  <a:srgbClr val="2222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• ros2 control list_controllers로 active 확인</a:t>
            </a:r>
          </a:p>
          <a:p>
            <a:pPr algn="ctr">
              <a:lnSpc>
                <a:spcPts val="5278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717296" y="8165893"/>
            <a:ext cx="14853407" cy="1668634"/>
            <a:chOff x="0" y="0"/>
            <a:chExt cx="3912009" cy="43947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912009" cy="439476"/>
            </a:xfrm>
            <a:custGeom>
              <a:avLst/>
              <a:gdLst/>
              <a:ahLst/>
              <a:cxnLst/>
              <a:rect r="r" b="b" t="t" l="l"/>
              <a:pathLst>
                <a:path h="439476" w="3912009">
                  <a:moveTo>
                    <a:pt x="0" y="0"/>
                  </a:moveTo>
                  <a:lnTo>
                    <a:pt x="3912009" y="0"/>
                  </a:lnTo>
                  <a:lnTo>
                    <a:pt x="3912009" y="439476"/>
                  </a:lnTo>
                  <a:lnTo>
                    <a:pt x="0" y="439476"/>
                  </a:lnTo>
                  <a:close/>
                </a:path>
              </a:pathLst>
            </a:custGeom>
            <a:ln w="66675" cap="sq">
              <a:solidFill>
                <a:srgbClr val="222222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3912009" cy="487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H="true">
            <a:off x="9144000" y="4780970"/>
            <a:ext cx="0" cy="881605"/>
          </a:xfrm>
          <a:prstGeom prst="line">
            <a:avLst/>
          </a:prstGeom>
          <a:ln cap="flat" w="47625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TextBox 21" id="21"/>
          <p:cNvSpPr txBox="true"/>
          <p:nvPr/>
        </p:nvSpPr>
        <p:spPr>
          <a:xfrm rot="0">
            <a:off x="17714491" y="9882152"/>
            <a:ext cx="465144" cy="162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7"/>
              </a:lnSpc>
            </a:pPr>
            <a:r>
              <a:rPr lang="en-US" sz="1430" spc="45">
                <a:solidFill>
                  <a:srgbClr val="FDFDFB"/>
                </a:solidFill>
                <a:latin typeface="Gotham"/>
                <a:ea typeface="Gotham"/>
                <a:cs typeface="Gotham"/>
                <a:sym typeface="Gotham"/>
              </a:rPr>
              <a:t>07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045182" y="2391469"/>
            <a:ext cx="4679851" cy="439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b="true" sz="3487" spc="-212">
                <a:solidFill>
                  <a:srgbClr val="2222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증상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562967" y="2391469"/>
            <a:ext cx="4679851" cy="439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b="true" sz="3487" spc="-212">
                <a:solidFill>
                  <a:srgbClr val="2222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원인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425784" y="3637936"/>
            <a:ext cx="5918646" cy="1028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b="true" sz="2149" spc="-109">
                <a:solidFill>
                  <a:srgbClr val="2222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plan_only=True는 성공, 실행(plan_only=False)</a:t>
            </a:r>
          </a:p>
          <a:p>
            <a:pPr algn="ctr">
              <a:lnSpc>
                <a:spcPts val="2730"/>
              </a:lnSpc>
            </a:pPr>
            <a:r>
              <a:rPr lang="en-US" b="true" sz="2149" spc="-109">
                <a:solidFill>
                  <a:srgbClr val="2222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에서 CONTROL_FAILED(-4)</a:t>
            </a:r>
          </a:p>
          <a:p>
            <a:pPr algn="ctr">
              <a:lnSpc>
                <a:spcPts val="2730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9907135" y="3637936"/>
            <a:ext cx="5991516" cy="685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0"/>
              </a:lnSpc>
            </a:pPr>
            <a:r>
              <a:rPr lang="en-US" b="true" sz="2149" spc="-109">
                <a:solidFill>
                  <a:srgbClr val="2222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follow_joint_trajectory action server 0개</a:t>
            </a:r>
          </a:p>
          <a:p>
            <a:pPr algn="ctr">
              <a:lnSpc>
                <a:spcPts val="2730"/>
              </a:lnSpc>
            </a:pPr>
            <a:r>
              <a:rPr lang="en-US" b="true" sz="2149" spc="-109">
                <a:solidFill>
                  <a:srgbClr val="2222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(컨트롤러 비활성)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060630" y="615365"/>
            <a:ext cx="10166739" cy="837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2"/>
              </a:lnSpc>
            </a:pPr>
            <a:r>
              <a:rPr lang="en-US" sz="7075" b="true">
                <a:solidFill>
                  <a:srgbClr val="000000"/>
                </a:solidFill>
                <a:latin typeface="Gotham Heavy"/>
                <a:ea typeface="Gotham Heavy"/>
                <a:cs typeface="Gotham Heavy"/>
                <a:sym typeface="Gotham Heavy"/>
              </a:rPr>
              <a:t>7. Troubleshooting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04074" y="6105625"/>
            <a:ext cx="4679851" cy="439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b="true" sz="3487" spc="-212">
                <a:solidFill>
                  <a:srgbClr val="2222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해결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39533" y="8867631"/>
            <a:ext cx="13808933" cy="567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71"/>
              </a:lnSpc>
            </a:pPr>
            <a:r>
              <a:rPr lang="en-US" sz="2449" spc="-124">
                <a:solidFill>
                  <a:srgbClr val="222222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실행 성공(SUCCESS)로 정상화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04074" y="8408918"/>
            <a:ext cx="4679851" cy="439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"/>
              </a:lnSpc>
            </a:pPr>
            <a:r>
              <a:rPr lang="en-US" b="true" sz="3487" spc="-212">
                <a:solidFill>
                  <a:srgbClr val="222222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효과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DAHBSMX1adI</dc:identifier>
  <dcterms:modified xsi:type="dcterms:W3CDTF">2011-08-01T06:04:30Z</dcterms:modified>
  <cp:revision>1</cp:revision>
  <dc:title>PROJECT</dc:title>
</cp:coreProperties>
</file>